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57" r:id="rId3"/>
    <p:sldId id="294" r:id="rId4"/>
    <p:sldId id="300" r:id="rId5"/>
    <p:sldId id="301" r:id="rId6"/>
    <p:sldId id="302" r:id="rId7"/>
    <p:sldId id="295" r:id="rId8"/>
    <p:sldId id="296" r:id="rId9"/>
    <p:sldId id="297" r:id="rId10"/>
    <p:sldId id="298" r:id="rId11"/>
    <p:sldId id="299" r:id="rId12"/>
    <p:sldId id="303" r:id="rId13"/>
    <p:sldId id="304" r:id="rId14"/>
    <p:sldId id="283" r:id="rId15"/>
    <p:sldId id="293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291" r:id="rId26"/>
    <p:sldId id="286" r:id="rId27"/>
  </p:sldIdLst>
  <p:sldSz cx="9144000" cy="5143500" type="screen16x9"/>
  <p:notesSz cx="6858000" cy="9144000"/>
  <p:embeddedFontLst>
    <p:embeddedFont>
      <p:font typeface="Google Sans" panose="020B0600000101010101" charset="0"/>
      <p:regular r:id="rId29"/>
      <p:bold r:id="rId30"/>
      <p:italic r:id="rId31"/>
      <p:boldItalic r:id="rId32"/>
    </p:embeddedFont>
    <p:embeddedFont>
      <p:font typeface="Google Sans Medium" panose="020B0600000101010101" charset="0"/>
      <p:regular r:id="rId33"/>
      <p:bold r:id="rId34"/>
      <p:italic r:id="rId35"/>
      <p:boldItalic r:id="rId36"/>
    </p:embeddedFont>
    <p:embeddedFont>
      <p:font typeface="Roboto Mono Light" panose="00000009000000000000" pitchFamily="49" charset="0"/>
      <p:regular r:id="rId37"/>
      <p:bold r:id="rId38"/>
      <p:italic r:id="rId39"/>
      <p:boldItalic r:id="rId40"/>
    </p:embeddedFont>
    <p:embeddedFont>
      <p:font typeface="맑은 고딕 Semilight" panose="020B0502040204020203" pitchFamily="50" charset="-127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  <a:srgbClr val="CFD9FB"/>
    <a:srgbClr val="E9E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5-1: </a:t>
            </a:r>
            <a:r>
              <a:rPr lang="ko-KR" altLang="en-US" sz="4400" dirty="0"/>
              <a:t>몬테카를로 예측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첫 방문 몬테카를로 예측</a:t>
            </a:r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F37464FE-6D22-321F-A6ED-C05188E7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58892"/>
            <a:ext cx="5830114" cy="914528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C62B75-B1AC-9070-4634-8458CB1FD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57" b="2684"/>
          <a:stretch/>
        </p:blipFill>
        <p:spPr>
          <a:xfrm>
            <a:off x="185236" y="2070849"/>
            <a:ext cx="3419952" cy="21179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77CC4C-1F78-3B2C-FE22-CD9453CA523E}"/>
              </a:ext>
            </a:extLst>
          </p:cNvPr>
          <p:cNvSpPr/>
          <p:nvPr/>
        </p:nvSpPr>
        <p:spPr>
          <a:xfrm>
            <a:off x="5210735" y="2161631"/>
            <a:ext cx="3529853" cy="82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첫 방문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first_visit</a:t>
            </a:r>
            <a:r>
              <a:rPr lang="en-US" altLang="ko-KR" dirty="0">
                <a:solidFill>
                  <a:schemeClr val="tx1"/>
                </a:solidFill>
              </a:rPr>
              <a:t>=True)</a:t>
            </a:r>
            <a:r>
              <a:rPr lang="ko-KR" altLang="en-US" dirty="0">
                <a:solidFill>
                  <a:schemeClr val="tx1"/>
                </a:solidFill>
              </a:rPr>
              <a:t>로 몬테카를로 예측을 진행했을 때</a:t>
            </a:r>
            <a:r>
              <a:rPr lang="en-US" altLang="ko-KR" dirty="0">
                <a:solidFill>
                  <a:schemeClr val="tx1"/>
                </a:solidFill>
              </a:rPr>
              <a:t>, RMSE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ko-KR" altLang="en-US" dirty="0" err="1">
                <a:solidFill>
                  <a:schemeClr val="tx1"/>
                </a:solidFill>
              </a:rPr>
              <a:t>오차값은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0.0138</a:t>
            </a:r>
            <a:r>
              <a:rPr lang="ko-KR" altLang="en-US" dirty="0">
                <a:solidFill>
                  <a:schemeClr val="tx1"/>
                </a:solidFill>
              </a:rPr>
              <a:t>이 나왔습니다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3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모든 방문 몬테카를로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BA49D9-D8B0-F594-DD0C-70AE3707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71353"/>
            <a:ext cx="8802328" cy="3000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F4C7E7-5E6A-9257-97FD-49970BE8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85" y="2791647"/>
            <a:ext cx="3429479" cy="2143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224813-CC01-4E48-C00B-024683A9A2CB}"/>
              </a:ext>
            </a:extLst>
          </p:cNvPr>
          <p:cNvSpPr/>
          <p:nvPr/>
        </p:nvSpPr>
        <p:spPr>
          <a:xfrm>
            <a:off x="185236" y="4178708"/>
            <a:ext cx="3529853" cy="82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first_visit</a:t>
            </a:r>
            <a:r>
              <a:rPr lang="en-US" altLang="ko-KR" dirty="0">
                <a:solidFill>
                  <a:schemeClr val="tx1"/>
                </a:solidFill>
              </a:rPr>
              <a:t>=False</a:t>
            </a:r>
            <a:r>
              <a:rPr lang="ko-KR" altLang="en-US" dirty="0">
                <a:solidFill>
                  <a:schemeClr val="tx1"/>
                </a:solidFill>
              </a:rPr>
              <a:t>로 변경 후 모든 방문 몬테카를로 예측을 진행했을 때</a:t>
            </a:r>
            <a:r>
              <a:rPr lang="en-US" altLang="ko-KR" dirty="0">
                <a:solidFill>
                  <a:schemeClr val="tx1"/>
                </a:solidFill>
              </a:rPr>
              <a:t>, RMSE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ko-KR" altLang="en-US" dirty="0" err="1">
                <a:solidFill>
                  <a:schemeClr val="tx1"/>
                </a:solidFill>
              </a:rPr>
              <a:t>오차값은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0.03</a:t>
            </a:r>
            <a:r>
              <a:rPr lang="ko-KR" altLang="en-US" dirty="0">
                <a:solidFill>
                  <a:schemeClr val="tx1"/>
                </a:solidFill>
              </a:rPr>
              <a:t>이 나왔습니다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07D504-8ECF-163E-DE57-DA1B36114649}"/>
              </a:ext>
            </a:extLst>
          </p:cNvPr>
          <p:cNvSpPr/>
          <p:nvPr/>
        </p:nvSpPr>
        <p:spPr>
          <a:xfrm>
            <a:off x="6965576" y="1754840"/>
            <a:ext cx="2021988" cy="256617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0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첫 방문</a:t>
            </a:r>
            <a:r>
              <a:rPr lang="en-US" altLang="ko-KR" dirty="0"/>
              <a:t>, </a:t>
            </a:r>
            <a:r>
              <a:rPr lang="ko-KR" altLang="en-US" dirty="0"/>
              <a:t>모든 방문 비교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12466D-87D2-26BB-AE03-90BFBC06C6BB}"/>
              </a:ext>
            </a:extLst>
          </p:cNvPr>
          <p:cNvGrpSpPr/>
          <p:nvPr/>
        </p:nvGrpSpPr>
        <p:grpSpPr>
          <a:xfrm>
            <a:off x="5217468" y="1600200"/>
            <a:ext cx="3835435" cy="3459882"/>
            <a:chOff x="185236" y="1303711"/>
            <a:chExt cx="3835435" cy="34598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6B0F51-E119-7AD7-3E01-FAEF392CE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36" y="1303711"/>
              <a:ext cx="3835435" cy="172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DB3FCCD-0250-B297-3E7F-549ECFBB5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36" y="3031654"/>
              <a:ext cx="3835435" cy="173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5F819E-08E3-2962-3508-75C8B39E4EBE}"/>
              </a:ext>
            </a:extLst>
          </p:cNvPr>
          <p:cNvGrpSpPr/>
          <p:nvPr/>
        </p:nvGrpSpPr>
        <p:grpSpPr>
          <a:xfrm>
            <a:off x="185236" y="1600200"/>
            <a:ext cx="3835436" cy="3459881"/>
            <a:chOff x="4020670" y="1303711"/>
            <a:chExt cx="3835436" cy="345988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D3CE02C-2311-9280-806D-418A00CD3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671" y="1303711"/>
              <a:ext cx="3835435" cy="172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E1620DA-9A41-D0B6-1743-3410FCE9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670" y="3031653"/>
              <a:ext cx="3835435" cy="173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4FFF9B-94A8-8E09-70C6-ACECB4219E07}"/>
              </a:ext>
            </a:extLst>
          </p:cNvPr>
          <p:cNvSpPr/>
          <p:nvPr/>
        </p:nvSpPr>
        <p:spPr>
          <a:xfrm>
            <a:off x="171789" y="1297641"/>
            <a:ext cx="3835434" cy="302559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첫 방문 몬테카를로 예측</a:t>
            </a:r>
            <a:r>
              <a:rPr lang="en-US" altLang="ko-KR" dirty="0">
                <a:solidFill>
                  <a:schemeClr val="accent1"/>
                </a:solidFill>
              </a:rPr>
              <a:t>(RMSE: 0.01)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CDF08-7B9C-8C9A-2FB5-C712765DA500}"/>
              </a:ext>
            </a:extLst>
          </p:cNvPr>
          <p:cNvSpPr/>
          <p:nvPr/>
        </p:nvSpPr>
        <p:spPr>
          <a:xfrm>
            <a:off x="171789" y="1596205"/>
            <a:ext cx="3835434" cy="3463876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15AFA6-7EEF-0AB1-FD84-D94135A61AF7}"/>
              </a:ext>
            </a:extLst>
          </p:cNvPr>
          <p:cNvSpPr/>
          <p:nvPr/>
        </p:nvSpPr>
        <p:spPr>
          <a:xfrm>
            <a:off x="5217467" y="1293646"/>
            <a:ext cx="3835434" cy="302559"/>
          </a:xfrm>
          <a:prstGeom prst="rect">
            <a:avLst/>
          </a:prstGeom>
          <a:solidFill>
            <a:schemeClr val="bg1"/>
          </a:solidFill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모든 방문 몬테카를로 예측</a:t>
            </a:r>
            <a:r>
              <a:rPr lang="en-US" altLang="ko-KR" dirty="0">
                <a:solidFill>
                  <a:schemeClr val="accent1"/>
                </a:solidFill>
              </a:rPr>
              <a:t>(RMSE: 0.03)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CC9D4-8CEB-4369-1A08-14D63BB392CE}"/>
              </a:ext>
            </a:extLst>
          </p:cNvPr>
          <p:cNvSpPr/>
          <p:nvPr/>
        </p:nvSpPr>
        <p:spPr>
          <a:xfrm>
            <a:off x="5217467" y="1592210"/>
            <a:ext cx="3835434" cy="3463876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1E64B-2A9C-1D54-07A4-D6AC224276CD}"/>
              </a:ext>
            </a:extLst>
          </p:cNvPr>
          <p:cNvSpPr/>
          <p:nvPr/>
        </p:nvSpPr>
        <p:spPr>
          <a:xfrm>
            <a:off x="5217458" y="169451"/>
            <a:ext cx="3835434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첫 방문 예측이 모든 방문보다 상대적으로 </a:t>
            </a:r>
            <a:r>
              <a:rPr lang="ko-KR" altLang="en-US" dirty="0" err="1">
                <a:solidFill>
                  <a:schemeClr val="tx1"/>
                </a:solidFill>
              </a:rPr>
              <a:t>발산량이</a:t>
            </a:r>
            <a:r>
              <a:rPr lang="ko-KR" altLang="en-US" dirty="0">
                <a:solidFill>
                  <a:schemeClr val="tx1"/>
                </a:solidFill>
              </a:rPr>
              <a:t> 적으며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오차값</a:t>
            </a:r>
            <a:r>
              <a:rPr lang="ko-KR" altLang="en-US" dirty="0">
                <a:solidFill>
                  <a:schemeClr val="tx1"/>
                </a:solidFill>
              </a:rPr>
              <a:t> 또한 적은 것을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보기 쉬운 그래프로 파악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9AADD0-5DCE-0789-8529-C4CF4D45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" y="1506154"/>
            <a:ext cx="5990665" cy="267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EBFE06-78BF-8840-8B3F-6D3DF1DA4E00}"/>
              </a:ext>
            </a:extLst>
          </p:cNvPr>
          <p:cNvSpPr/>
          <p:nvPr/>
        </p:nvSpPr>
        <p:spPr>
          <a:xfrm>
            <a:off x="6119089" y="1519602"/>
            <a:ext cx="2960699" cy="1425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그래프의 매개변수를 조정해 하나의 상태에서 대해 확인 해보았을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몬테카를로 예측을 통해 구한 상태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가치 함수가 동적 계획법으로 구한 상태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가치 함수에 수렴하려는 모습을 볼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7B38DF-CD3D-198C-1325-F79CD8E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509"/>
            <a:ext cx="9144000" cy="4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1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예시</a:t>
            </a:r>
            <a:r>
              <a:rPr lang="en-US" altLang="ko-KR" dirty="0"/>
              <a:t> </a:t>
            </a:r>
            <a:r>
              <a:rPr lang="ko-KR" altLang="en-US" dirty="0"/>
              <a:t>몬테카를로 예측코드</a:t>
            </a:r>
            <a:br>
              <a:rPr lang="en-US" altLang="ko-KR" dirty="0"/>
            </a:br>
            <a:r>
              <a:rPr lang="ko-KR" altLang="en-US" dirty="0"/>
              <a:t>실행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환경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475CC3-DEF0-4A86-4D7A-A8E22819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0185"/>
            <a:ext cx="5315692" cy="2800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83AB61-BBD6-A3F1-58D8-8C09B6F4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45" y="161363"/>
            <a:ext cx="3077004" cy="2657846"/>
          </a:xfrm>
          <a:prstGeom prst="rect">
            <a:avLst/>
          </a:prstGeom>
        </p:spPr>
      </p:pic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88BE888D-DAE0-9C93-AA0E-438A739FE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26219"/>
              </p:ext>
            </p:extLst>
          </p:nvPr>
        </p:nvGraphicFramePr>
        <p:xfrm>
          <a:off x="5561545" y="2830604"/>
          <a:ext cx="1155261" cy="229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17">
                  <a:extLst>
                    <a:ext uri="{9D8B030D-6E8A-4147-A177-3AD203B41FA5}">
                      <a16:colId xmlns:a16="http://schemas.microsoft.com/office/drawing/2014/main" val="3300643902"/>
                    </a:ext>
                  </a:extLst>
                </a:gridCol>
                <a:gridCol w="934144">
                  <a:extLst>
                    <a:ext uri="{9D8B030D-6E8A-4147-A177-3AD203B41FA5}">
                      <a16:colId xmlns:a16="http://schemas.microsoft.com/office/drawing/2014/main" val="3938855691"/>
                    </a:ext>
                  </a:extLst>
                </a:gridCol>
              </a:tblGrid>
              <a:tr h="2865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상태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48926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Facebook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037827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36451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91845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3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314092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032492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028480"/>
                  </a:ext>
                </a:extLst>
              </a:tr>
              <a:tr h="286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Sleep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6380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0139B8F-1DBA-CE88-6E3B-1BF861E5B583}"/>
              </a:ext>
            </a:extLst>
          </p:cNvPr>
          <p:cNvSpPr/>
          <p:nvPr/>
        </p:nvSpPr>
        <p:spPr>
          <a:xfrm>
            <a:off x="185236" y="3879476"/>
            <a:ext cx="3855605" cy="591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init_state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이며</a:t>
            </a:r>
            <a:r>
              <a:rPr lang="en-US" altLang="ko-KR" dirty="0">
                <a:solidFill>
                  <a:schemeClr val="tx1"/>
                </a:solidFill>
              </a:rPr>
              <a:t>, 6</a:t>
            </a:r>
            <a:r>
              <a:rPr lang="ko-KR" altLang="en-US" dirty="0">
                <a:solidFill>
                  <a:schemeClr val="tx1"/>
                </a:solidFill>
              </a:rPr>
              <a:t>에서 에피소드가 종료된다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행동확률은 </a:t>
            </a:r>
            <a:r>
              <a:rPr lang="en-US" altLang="ko-KR" dirty="0">
                <a:solidFill>
                  <a:schemeClr val="tx1"/>
                </a:solidFill>
              </a:rPr>
              <a:t>1 / </a:t>
            </a:r>
            <a:r>
              <a:rPr lang="ko-KR" altLang="en-US" dirty="0">
                <a:solidFill>
                  <a:schemeClr val="tx1"/>
                </a:solidFill>
              </a:rPr>
              <a:t>가능한 행동 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7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5" y="161363"/>
            <a:ext cx="4823793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커스텀 학생 </a:t>
            </a:r>
            <a:r>
              <a:rPr lang="en-US" altLang="ko-KR" dirty="0"/>
              <a:t>MDP </a:t>
            </a:r>
            <a:r>
              <a:rPr lang="ko-KR" altLang="en-US" dirty="0"/>
              <a:t>환경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4409E-7EE7-CD74-BCA5-A8F8A478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21824"/>
            <a:ext cx="4823793" cy="40568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E457D-C427-8385-BF72-09EC200DF6DA}"/>
              </a:ext>
            </a:extLst>
          </p:cNvPr>
          <p:cNvSpPr/>
          <p:nvPr/>
        </p:nvSpPr>
        <p:spPr>
          <a:xfrm>
            <a:off x="185236" y="1021824"/>
            <a:ext cx="1596500" cy="625441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274809-348C-A045-F1A4-897EFA1F543A}"/>
              </a:ext>
            </a:extLst>
          </p:cNvPr>
          <p:cNvSpPr/>
          <p:nvPr/>
        </p:nvSpPr>
        <p:spPr>
          <a:xfrm>
            <a:off x="5286153" y="1021824"/>
            <a:ext cx="3672611" cy="793529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action_space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 err="1">
                <a:solidFill>
                  <a:schemeClr val="tx1"/>
                </a:solidFill>
              </a:rPr>
              <a:t>프로즌</a:t>
            </a:r>
            <a:r>
              <a:rPr lang="ko-KR" altLang="en-US" dirty="0">
                <a:solidFill>
                  <a:schemeClr val="tx1"/>
                </a:solidFill>
              </a:rPr>
              <a:t> 레이크 처럼 모두 같은 값을 가지지 않기 때문에 각 상태의 행동 개수 리스트를 생성 후 환경 생성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3CC67C-8878-2938-BD95-DA5D9801F7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1781736" y="1334545"/>
            <a:ext cx="3504417" cy="840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3753DF-DAA6-6291-71E1-3DD67992D058}"/>
              </a:ext>
            </a:extLst>
          </p:cNvPr>
          <p:cNvSpPr/>
          <p:nvPr/>
        </p:nvSpPr>
        <p:spPr>
          <a:xfrm>
            <a:off x="593130" y="2364437"/>
            <a:ext cx="1596500" cy="150163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B25176-521B-5FB4-2B96-2C2EF82186D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189630" y="1418589"/>
            <a:ext cx="3096523" cy="10209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4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일부 </a:t>
            </a:r>
            <a:r>
              <a:rPr lang="en-US" altLang="ko-KR" dirty="0" err="1"/>
              <a:t>RLHelper</a:t>
            </a:r>
            <a:r>
              <a:rPr lang="en-US" altLang="ko-KR" dirty="0"/>
              <a:t> </a:t>
            </a:r>
            <a:r>
              <a:rPr lang="ko-KR" altLang="en-US" dirty="0"/>
              <a:t>함수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3E7F6-9FF3-F143-B369-E51ED804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35422"/>
            <a:ext cx="3384958" cy="1325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D4163-66C3-4AFA-CFBF-6C5BBFB8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2388031"/>
            <a:ext cx="3384958" cy="1654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FE81D-F2C0-E182-AF0E-4D857B8B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07" y="1035422"/>
            <a:ext cx="4524934" cy="19700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C457F8-242B-FF4F-156A-D61EA45CA61A}"/>
              </a:ext>
            </a:extLst>
          </p:cNvPr>
          <p:cNvSpPr/>
          <p:nvPr/>
        </p:nvSpPr>
        <p:spPr>
          <a:xfrm>
            <a:off x="3630707" y="3079420"/>
            <a:ext cx="5230905" cy="96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커스텀 한 환경상에서 다른 함수들이 잘 작동할 수 있도록 일부 수정해줍니다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알고리즘을 건들인 부분은 없기 때문에 설명은 넘어가겠습니다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8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일부 </a:t>
            </a:r>
            <a:r>
              <a:rPr lang="en-US" altLang="ko-KR" dirty="0" err="1"/>
              <a:t>RLHelper</a:t>
            </a:r>
            <a:r>
              <a:rPr lang="en-US" altLang="ko-KR" dirty="0"/>
              <a:t> </a:t>
            </a:r>
            <a:r>
              <a:rPr lang="ko-KR" altLang="en-US" dirty="0"/>
              <a:t>함수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569F1-6E52-7E7F-B46F-0AF5E95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26108"/>
            <a:ext cx="5725977" cy="39560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61D4CF-116B-4785-9A1D-B6BADE219F4B}"/>
              </a:ext>
            </a:extLst>
          </p:cNvPr>
          <p:cNvSpPr/>
          <p:nvPr/>
        </p:nvSpPr>
        <p:spPr>
          <a:xfrm>
            <a:off x="3845860" y="2571750"/>
            <a:ext cx="5230905" cy="595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커스텀 한 환경상에서 다른 함수들이 잘 작동할 수 있도록 일부 수정해줍니다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C0778-6558-ED1C-E2BB-FE4B14ECC324}"/>
              </a:ext>
            </a:extLst>
          </p:cNvPr>
          <p:cNvSpPr/>
          <p:nvPr/>
        </p:nvSpPr>
        <p:spPr>
          <a:xfrm>
            <a:off x="474347" y="1741243"/>
            <a:ext cx="5436865" cy="235476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8960E-F9D4-6677-9C34-BAA6FD321FB4}"/>
              </a:ext>
            </a:extLst>
          </p:cNvPr>
          <p:cNvSpPr/>
          <p:nvPr/>
        </p:nvSpPr>
        <p:spPr>
          <a:xfrm>
            <a:off x="5471389" y="760527"/>
            <a:ext cx="3558311" cy="793529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앞서 수정한 </a:t>
            </a:r>
            <a:r>
              <a:rPr lang="en-US" altLang="ko-KR" dirty="0" err="1">
                <a:solidFill>
                  <a:schemeClr val="tx1"/>
                </a:solidFill>
              </a:rPr>
              <a:t>action_space</a:t>
            </a:r>
            <a:r>
              <a:rPr lang="ko-KR" altLang="en-US" dirty="0">
                <a:solidFill>
                  <a:schemeClr val="tx1"/>
                </a:solidFill>
              </a:rPr>
              <a:t>를 기존의 함수에 잘 작동할 수 있도록 수정해줍니다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E5040A-5917-E3B6-08C6-9218A5F8AA2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92780" y="1157291"/>
            <a:ext cx="2278608" cy="583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실행코드</a:t>
            </a:r>
            <a:r>
              <a:rPr lang="en-US" altLang="ko-KR" dirty="0"/>
              <a:t>1: </a:t>
            </a:r>
            <a:r>
              <a:rPr lang="ko-KR" altLang="en-US" dirty="0"/>
              <a:t>환경 생성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C04A54-B37D-3139-BFA7-4B9B5B780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2320"/>
              </p:ext>
            </p:extLst>
          </p:nvPr>
        </p:nvGraphicFramePr>
        <p:xfrm>
          <a:off x="4814047" y="1035427"/>
          <a:ext cx="4262718" cy="2743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62718">
                  <a:extLst>
                    <a:ext uri="{9D8B030D-6E8A-4147-A177-3AD203B41FA5}">
                      <a16:colId xmlns:a16="http://schemas.microsoft.com/office/drawing/2014/main" val="3965571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학생 </a:t>
                      </a:r>
                      <a:r>
                        <a:rPr lang="en-US" altLang="ko-KR" dirty="0"/>
                        <a:t>MDP </a:t>
                      </a:r>
                      <a:r>
                        <a:rPr lang="ko-KR" altLang="en-US" dirty="0"/>
                        <a:t>환경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 변수 생성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0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 </a:t>
                      </a:r>
                      <a:r>
                        <a:rPr lang="en-US" altLang="ko-KR" dirty="0"/>
                        <a:t>state</a:t>
                      </a:r>
                      <a:r>
                        <a:rPr lang="ko-KR" altLang="en-US" dirty="0"/>
                        <a:t>를 </a:t>
                      </a:r>
                      <a:r>
                        <a:rPr lang="en-US" altLang="ko-KR" dirty="0"/>
                        <a:t>6(Sleep)</a:t>
                      </a:r>
                      <a:r>
                        <a:rPr lang="ko-KR" altLang="en-US" dirty="0"/>
                        <a:t>으로 지정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4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에피소드는 </a:t>
                      </a:r>
                      <a:r>
                        <a:rPr lang="en-US" altLang="ko-KR" dirty="0"/>
                        <a:t>3000</a:t>
                      </a:r>
                      <a:r>
                        <a:rPr lang="ko-KR" altLang="en-US" dirty="0"/>
                        <a:t>회로 지정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0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할인율을 기존에는 </a:t>
                      </a:r>
                      <a:r>
                        <a:rPr lang="en-US" altLang="ko-KR" dirty="0"/>
                        <a:t>gamma</a:t>
                      </a:r>
                      <a:r>
                        <a:rPr lang="ko-KR" altLang="en-US" dirty="0"/>
                        <a:t>라는 변수를 사용했지만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제게</a:t>
                      </a:r>
                      <a:r>
                        <a:rPr lang="ko-KR" altLang="en-US" dirty="0"/>
                        <a:t> 익숙한 </a:t>
                      </a:r>
                      <a:r>
                        <a:rPr lang="en-US" altLang="ko-KR" dirty="0" err="1"/>
                        <a:t>discount_factor</a:t>
                      </a:r>
                      <a:r>
                        <a:rPr lang="ko-KR" altLang="en-US" dirty="0"/>
                        <a:t>로 변경하였습니다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7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환경을 초기화 하고 </a:t>
                      </a:r>
                      <a:r>
                        <a:rPr lang="en-US" altLang="ko-KR" dirty="0" err="1"/>
                        <a:t>init_state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의 값을 가진다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1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 </a:t>
                      </a:r>
                      <a:r>
                        <a:rPr lang="ko-KR" altLang="en-US" dirty="0" err="1"/>
                        <a:t>튜플값을</a:t>
                      </a:r>
                      <a:r>
                        <a:rPr lang="ko-KR" altLang="en-US" dirty="0"/>
                        <a:t> 저장한다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945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0EB318B-E386-7FB9-735F-456B3A8D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5427"/>
            <a:ext cx="2410046" cy="117274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975480-0106-1C65-1EE7-1C1B8F528DF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95283" y="1718576"/>
            <a:ext cx="2218764" cy="105560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242CA6-F27D-62F5-04B2-F8C72D551EFC}"/>
              </a:ext>
            </a:extLst>
          </p:cNvPr>
          <p:cNvSpPr/>
          <p:nvPr/>
        </p:nvSpPr>
        <p:spPr>
          <a:xfrm>
            <a:off x="185237" y="1608352"/>
            <a:ext cx="2410046" cy="2204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예의 첫 방문 몬테카를로 예측코드 실행 분석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2. </a:t>
            </a:r>
            <a:r>
              <a:rPr lang="ko-KR" altLang="en-US" sz="1800" dirty="0"/>
              <a:t>모든 방문 몬테카를로 </a:t>
            </a:r>
            <a:r>
              <a:rPr lang="ko-KR" altLang="en-US" sz="1800" dirty="0" err="1"/>
              <a:t>에측코드</a:t>
            </a:r>
            <a:r>
              <a:rPr lang="ko-KR" altLang="en-US" sz="1800" dirty="0"/>
              <a:t> 실행 분석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부록</a:t>
            </a:r>
            <a:r>
              <a:rPr lang="en-US" altLang="ko-KR" sz="1800" dirty="0"/>
              <a:t>1. </a:t>
            </a:r>
            <a:r>
              <a:rPr lang="ko-KR" altLang="en-US" sz="1800" dirty="0"/>
              <a:t>학생 </a:t>
            </a:r>
            <a:r>
              <a:rPr lang="en-US" altLang="ko-KR" sz="1800" dirty="0"/>
              <a:t>MDP </a:t>
            </a:r>
            <a:r>
              <a:rPr lang="ko-KR" altLang="en-US" sz="1800" dirty="0"/>
              <a:t>예시 몬테카를로 예측코드 실행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실행코드</a:t>
            </a:r>
            <a:r>
              <a:rPr lang="en-US" altLang="ko-KR" dirty="0"/>
              <a:t>2: </a:t>
            </a:r>
            <a:r>
              <a:rPr lang="ko-KR" altLang="en-US" dirty="0"/>
              <a:t>랜덤 정책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02F3F-CEA6-1144-8911-31AF5D75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17466"/>
            <a:ext cx="4134427" cy="4191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77873B-6BA6-7513-1CF5-4126B92BEA0C}"/>
              </a:ext>
            </a:extLst>
          </p:cNvPr>
          <p:cNvSpPr/>
          <p:nvPr/>
        </p:nvSpPr>
        <p:spPr>
          <a:xfrm>
            <a:off x="185237" y="1492627"/>
            <a:ext cx="2900864" cy="289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임의로 </a:t>
            </a:r>
            <a:r>
              <a:rPr lang="ko-KR" altLang="en-US" dirty="0" err="1">
                <a:solidFill>
                  <a:schemeClr val="tx1"/>
                </a:solidFill>
              </a:rPr>
              <a:t>랜덤한</a:t>
            </a:r>
            <a:r>
              <a:rPr lang="ko-KR" altLang="en-US" dirty="0">
                <a:solidFill>
                  <a:schemeClr val="tx1"/>
                </a:solidFill>
              </a:rPr>
              <a:t> 정책을 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8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실행코드</a:t>
            </a:r>
            <a:r>
              <a:rPr lang="en-US" altLang="ko-KR" dirty="0"/>
              <a:t>3: </a:t>
            </a:r>
            <a:r>
              <a:rPr lang="ko-KR" altLang="en-US" dirty="0"/>
              <a:t>동적계획법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AF414-04BB-F44A-0DF6-DBEF3E0A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2064125"/>
            <a:ext cx="4505954" cy="1457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CB6279-EDBE-6431-0D01-C98471F5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454"/>
            <a:ext cx="9144000" cy="8312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D2A326-77E4-9D74-1F73-B8461835B8B0}"/>
              </a:ext>
            </a:extLst>
          </p:cNvPr>
          <p:cNvSpPr/>
          <p:nvPr/>
        </p:nvSpPr>
        <p:spPr>
          <a:xfrm>
            <a:off x="66046" y="3627344"/>
            <a:ext cx="5064007" cy="413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동적 계획법을 통해 목표로 하는 상태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가치 함수를 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873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실행코드</a:t>
            </a:r>
            <a:r>
              <a:rPr lang="en-US" altLang="ko-KR" dirty="0"/>
              <a:t>4: </a:t>
            </a:r>
            <a:r>
              <a:rPr lang="ko-KR" altLang="en-US" dirty="0"/>
              <a:t>몬테카를로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DC4003-17A6-B523-3867-7063244F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5900"/>
            <a:ext cx="7354326" cy="2419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9D915E-8DF2-4B8C-ED22-B25F614D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24" y="2080255"/>
            <a:ext cx="1936376" cy="3063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326059-1E59-A413-50B5-47A4189810FC}"/>
              </a:ext>
            </a:extLst>
          </p:cNvPr>
          <p:cNvSpPr/>
          <p:nvPr/>
        </p:nvSpPr>
        <p:spPr>
          <a:xfrm>
            <a:off x="185237" y="3550025"/>
            <a:ext cx="4440552" cy="595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tqdm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라이브러리를 통해 예측하는 진행도를 확인하며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몬테카를로 예측을 진행합니다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2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000" dirty="0"/>
              <a:t>실행코드</a:t>
            </a:r>
            <a:r>
              <a:rPr lang="en-US" altLang="ko-KR" sz="2000" dirty="0"/>
              <a:t>5: </a:t>
            </a:r>
            <a:r>
              <a:rPr lang="ko-KR" altLang="en-US" sz="2000" dirty="0"/>
              <a:t>몬테카를로 예측 값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E76ABF-D23B-1ACC-6D34-122032D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131470"/>
            <a:ext cx="5782482" cy="866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824784-ED95-3228-F0E3-1434A641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2228929"/>
            <a:ext cx="3172268" cy="175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103158-C627-85D7-9E5D-93C498FE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934" y="2168373"/>
            <a:ext cx="3229426" cy="17528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46F252-92AB-AD4A-9B97-DB89CF3B6C02}"/>
              </a:ext>
            </a:extLst>
          </p:cNvPr>
          <p:cNvSpPr/>
          <p:nvPr/>
        </p:nvSpPr>
        <p:spPr>
          <a:xfrm>
            <a:off x="185235" y="4091224"/>
            <a:ext cx="7291329" cy="8909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첫 방문과 모든 방문 </a:t>
            </a:r>
            <a:r>
              <a:rPr lang="ko-KR" altLang="en-US" dirty="0" err="1">
                <a:solidFill>
                  <a:schemeClr val="tx1"/>
                </a:solidFill>
              </a:rPr>
              <a:t>몬테</a:t>
            </a:r>
            <a:r>
              <a:rPr lang="ko-KR" altLang="en-US" dirty="0">
                <a:solidFill>
                  <a:schemeClr val="tx1"/>
                </a:solidFill>
              </a:rPr>
              <a:t> 카를로 예측은 다음과 같이 나왔으며</a:t>
            </a:r>
            <a:r>
              <a:rPr lang="en-US" altLang="ko-KR" dirty="0">
                <a:solidFill>
                  <a:schemeClr val="tx1"/>
                </a:solidFill>
              </a:rPr>
              <a:t>, RMSE </a:t>
            </a:r>
            <a:r>
              <a:rPr lang="ko-KR" altLang="en-US" dirty="0">
                <a:solidFill>
                  <a:schemeClr val="tx1"/>
                </a:solidFill>
              </a:rPr>
              <a:t>값은 각각 </a:t>
            </a:r>
            <a:r>
              <a:rPr lang="en-US" altLang="ko-KR" dirty="0">
                <a:solidFill>
                  <a:schemeClr val="tx1"/>
                </a:solidFill>
              </a:rPr>
              <a:t>0.1719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1.4485</a:t>
            </a:r>
            <a:r>
              <a:rPr lang="ko-KR" altLang="en-US" dirty="0">
                <a:solidFill>
                  <a:schemeClr val="tx1"/>
                </a:solidFill>
              </a:rPr>
              <a:t>를 보여주며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첫 방문 몬테카를로 예측이 더 좋은 성능을 보였습니다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가벼운 환경에는 첫 방문 몬테카를로 예측이 성능이 좋을 것으로 예상됩니다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25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000" dirty="0"/>
              <a:t>실행코드</a:t>
            </a:r>
            <a:r>
              <a:rPr lang="en-US" altLang="ko-KR" sz="2000" dirty="0"/>
              <a:t>6: </a:t>
            </a:r>
            <a:r>
              <a:rPr lang="ko-KR" altLang="en-US" sz="2000" dirty="0"/>
              <a:t>상태</a:t>
            </a:r>
            <a:r>
              <a:rPr lang="en-US" altLang="ko-KR" sz="2000" dirty="0"/>
              <a:t>-</a:t>
            </a:r>
            <a:r>
              <a:rPr lang="ko-KR" altLang="en-US" sz="2000" dirty="0"/>
              <a:t>가치 값 그래프 출력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D25738-C463-E12D-2806-AD7A5CAF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" y="1264029"/>
            <a:ext cx="5791982" cy="261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4F37EC-5727-EBDF-DD2A-BDF491B846A2}"/>
              </a:ext>
            </a:extLst>
          </p:cNvPr>
          <p:cNvSpPr/>
          <p:nvPr/>
        </p:nvSpPr>
        <p:spPr>
          <a:xfrm>
            <a:off x="185237" y="3956797"/>
            <a:ext cx="4669152" cy="595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상태 </a:t>
            </a:r>
            <a:r>
              <a:rPr lang="en-US" altLang="ko-KR" dirty="0">
                <a:solidFill>
                  <a:schemeClr val="tx1"/>
                </a:solidFill>
              </a:rPr>
              <a:t>2, 3, 4 </a:t>
            </a:r>
            <a:r>
              <a:rPr lang="ko-KR" altLang="en-US" dirty="0">
                <a:solidFill>
                  <a:schemeClr val="tx1"/>
                </a:solidFill>
              </a:rPr>
              <a:t>모두 목표로 하는 가치 값에 수렴하는 모습을 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92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FE12F-9FEB-FB0D-68A6-008AA610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7EC06-D479-4A2D-4682-CB0D1880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599"/>
            <a:ext cx="8536465" cy="3545471"/>
          </a:xfrm>
        </p:spPr>
        <p:txBody>
          <a:bodyPr/>
          <a:lstStyle/>
          <a:p>
            <a:r>
              <a:rPr lang="ko-KR" altLang="en-US" dirty="0"/>
              <a:t>동적계획법을 통해 정답의 상태</a:t>
            </a:r>
            <a:r>
              <a:rPr lang="en-US" altLang="ko-KR" dirty="0"/>
              <a:t>-</a:t>
            </a:r>
            <a:r>
              <a:rPr lang="ko-KR" altLang="en-US" dirty="0"/>
              <a:t>가치 함수를 찾는다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몬테카를로 예측을 통해 상태</a:t>
            </a:r>
            <a:r>
              <a:rPr lang="en-US" altLang="ko-KR" dirty="0"/>
              <a:t>-</a:t>
            </a:r>
            <a:r>
              <a:rPr lang="ko-KR" altLang="en-US" dirty="0"/>
              <a:t>가치 함수를 예측한다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예측한 상태</a:t>
            </a:r>
            <a:r>
              <a:rPr lang="en-US" altLang="ko-KR" dirty="0"/>
              <a:t>-</a:t>
            </a:r>
            <a:r>
              <a:rPr lang="ko-KR" altLang="en-US" dirty="0"/>
              <a:t>가치 함수와 정답이 맞는지 오차 함수</a:t>
            </a:r>
            <a:r>
              <a:rPr lang="en-US" altLang="ko-KR" dirty="0"/>
              <a:t>(</a:t>
            </a:r>
            <a:r>
              <a:rPr lang="ko-KR" altLang="en-US" dirty="0"/>
              <a:t>오늘 과제에서는 </a:t>
            </a:r>
            <a:r>
              <a:rPr lang="en-US" altLang="ko-KR" dirty="0"/>
              <a:t>RMSE)</a:t>
            </a:r>
            <a:r>
              <a:rPr lang="ko-KR" altLang="en-US" dirty="0"/>
              <a:t>를 통해 정답과 가까운지 확인한다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오차 값을 통해 몬테카를로 예측의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(</a:t>
            </a:r>
            <a:r>
              <a:rPr lang="ko-KR" altLang="en-US" dirty="0"/>
              <a:t>학습계수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에피소드 등등</a:t>
            </a:r>
            <a:r>
              <a:rPr lang="en-US" altLang="ko-KR" dirty="0"/>
              <a:t>) </a:t>
            </a:r>
            <a:r>
              <a:rPr lang="ko-KR" altLang="en-US" dirty="0"/>
              <a:t>를 수정해 더 나은 예측을 찾을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가벼운 모델의 경우 첫 방문</a:t>
            </a:r>
            <a:r>
              <a:rPr lang="en-US" altLang="ko-KR" dirty="0"/>
              <a:t>(</a:t>
            </a:r>
            <a:r>
              <a:rPr lang="en-US" altLang="ko-KR" dirty="0" err="1"/>
              <a:t>first_visit</a:t>
            </a:r>
            <a:r>
              <a:rPr lang="en-US" altLang="ko-KR" dirty="0"/>
              <a:t>) </a:t>
            </a:r>
            <a:r>
              <a:rPr lang="ko-KR" altLang="en-US" dirty="0"/>
              <a:t>몬테카를로 예측이 모든 방문 몬테카를로 예측보다 좋은 성능을 낼 것이다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505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몬테카를로 예측 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8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 err="1"/>
              <a:t>decay_schedule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61E9995-5A24-30D5-1CF4-BEF8744F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66410"/>
            <a:ext cx="8945223" cy="1571844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042796A-4721-E210-1C72-EE19C4E2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7" y="2693584"/>
            <a:ext cx="6963747" cy="1000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4E29DE-CC1F-3888-49DD-7E2E5D63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36" y="3691880"/>
            <a:ext cx="6963747" cy="676369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5921E64-43CA-4D1A-E341-5F5D5988A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05676"/>
              </p:ext>
            </p:extLst>
          </p:nvPr>
        </p:nvGraphicFramePr>
        <p:xfrm>
          <a:off x="5183841" y="2373406"/>
          <a:ext cx="3960160" cy="277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80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980080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685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에피소드마다 지수적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감가되는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알파값을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한번에 계산해 반환하는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init_value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min_value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최소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decay_ratio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알파값</a:t>
                      </a:r>
                      <a:r>
                        <a:rPr lang="ko-KR" altLang="en-US" sz="1100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max_steps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최대 행동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63979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log_start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로그의 진수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94992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log_base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로그의 밑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746717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Return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알파값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array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70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 err="1"/>
              <a:t>generate_trajectory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B1C0FB-9847-942C-8679-DFD15608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995142"/>
            <a:ext cx="4629796" cy="3153215"/>
          </a:xfrm>
          <a:prstGeom prst="rect">
            <a:avLst/>
          </a:prstGeom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7BC8742C-327D-0B04-8409-980C2040D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33732"/>
              </p:ext>
            </p:extLst>
          </p:nvPr>
        </p:nvGraphicFramePr>
        <p:xfrm>
          <a:off x="5130053" y="995142"/>
          <a:ext cx="3960160" cy="1796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80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980080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75969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에피소드의 전체 경로의 경험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튜플을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생성 후 반환하는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pi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env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최소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21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max_steps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알파값</a:t>
                      </a:r>
                      <a:r>
                        <a:rPr lang="ko-KR" altLang="en-US" sz="1100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Return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경험 </a:t>
                      </a:r>
                      <a:r>
                        <a:rPr lang="ko-KR" altLang="en-US" sz="1100" dirty="0" err="1"/>
                        <a:t>튜플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array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96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 err="1"/>
              <a:t>mc_prediction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30FD4FB-ABEA-B2AB-800F-F7BD3EBC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28"/>
            <a:ext cx="9144000" cy="3616523"/>
          </a:xfrm>
          <a:prstGeom prst="rect">
            <a:avLst/>
          </a:prstGeom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960323CA-7A99-9963-A820-84E595F2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67107"/>
              </p:ext>
            </p:extLst>
          </p:nvPr>
        </p:nvGraphicFramePr>
        <p:xfrm>
          <a:off x="5123329" y="1768348"/>
          <a:ext cx="3960160" cy="2131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80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980080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75969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몬테카를로 예측 알고리즘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pi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env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최소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21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max_steps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알파값</a:t>
                      </a:r>
                      <a:r>
                        <a:rPr lang="ko-KR" altLang="en-US" sz="1100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Return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가치 함수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가치 함수 경험 리스트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err="1"/>
                        <a:t>상태별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반환값</a:t>
                      </a:r>
                      <a:r>
                        <a:rPr lang="ko-KR" altLang="en-US" sz="1100" dirty="0"/>
                        <a:t>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72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전체코드 </a:t>
            </a:r>
            <a:r>
              <a:rPr lang="en-US" altLang="ko-KR" dirty="0"/>
              <a:t>1: </a:t>
            </a:r>
            <a:r>
              <a:rPr lang="ko-KR" altLang="en-US" dirty="0"/>
              <a:t>환경 및 변수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C61A51-A5C8-31D7-6590-6571196D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2145"/>
            <a:ext cx="2800741" cy="2629267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211D1DA-3CA9-63F0-8EDD-8253B4FF7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3395"/>
              </p:ext>
            </p:extLst>
          </p:nvPr>
        </p:nvGraphicFramePr>
        <p:xfrm>
          <a:off x="5171177" y="1035427"/>
          <a:ext cx="3905588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05588">
                  <a:extLst>
                    <a:ext uri="{9D8B030D-6E8A-4147-A177-3AD203B41FA5}">
                      <a16:colId xmlns:a16="http://schemas.microsoft.com/office/drawing/2014/main" val="3965571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프로즌레이크</a:t>
                      </a:r>
                      <a:r>
                        <a:rPr lang="ko-KR" altLang="en-US" dirty="0"/>
                        <a:t> 환경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 초기화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init_state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으로 변경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0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 상태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도착지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로 지정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4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할인율은 </a:t>
                      </a:r>
                      <a:r>
                        <a:rPr lang="en-US" altLang="ko-KR" dirty="0"/>
                        <a:t>0.99</a:t>
                      </a:r>
                      <a:r>
                        <a:rPr lang="ko-KR" altLang="en-US" dirty="0"/>
                        <a:t>로 지정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0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 횟수는 </a:t>
                      </a:r>
                      <a:r>
                        <a:rPr lang="en-US" altLang="ko-KR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7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환경의 </a:t>
                      </a:r>
                      <a:r>
                        <a:rPr lang="ko-KR" altLang="en-US" dirty="0" err="1"/>
                        <a:t>튜플을</a:t>
                      </a:r>
                      <a:r>
                        <a:rPr lang="ko-KR" altLang="en-US" dirty="0"/>
                        <a:t> 저장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1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임의의 정책으로 람다함수 생성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9456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3B798-7463-7D0D-FD7A-9D13D1F0DFC0}"/>
              </a:ext>
            </a:extLst>
          </p:cNvPr>
          <p:cNvSpPr/>
          <p:nvPr/>
        </p:nvSpPr>
        <p:spPr>
          <a:xfrm>
            <a:off x="198679" y="2256045"/>
            <a:ext cx="2719333" cy="137526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AF794F-2C5F-C191-C2CD-6ACE0B21664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18012" y="2943676"/>
            <a:ext cx="2253165" cy="49204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84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000" dirty="0"/>
              <a:t>동적 계획법을 통한 상태</a:t>
            </a:r>
            <a:r>
              <a:rPr lang="en-US" altLang="ko-KR" sz="2000" dirty="0"/>
              <a:t>-</a:t>
            </a:r>
            <a:r>
              <a:rPr lang="ko-KR" altLang="en-US" sz="2000" dirty="0"/>
              <a:t>가치함수</a:t>
            </a:r>
          </a:p>
        </p:txBody>
      </p:sp>
      <p:pic>
        <p:nvPicPr>
          <p:cNvPr id="4" name="그림 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FB3E3A-AAB5-6A17-F0E4-9C52EA1A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9900"/>
            <a:ext cx="8688012" cy="1295581"/>
          </a:xfrm>
          <a:prstGeom prst="rect">
            <a:avLst/>
          </a:prstGeom>
        </p:spPr>
      </p:pic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1066FD7-5600-03B4-DFD8-02AC2FD6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2571750"/>
            <a:ext cx="3410426" cy="1105054"/>
          </a:xfrm>
          <a:prstGeom prst="rect">
            <a:avLst/>
          </a:prstGeom>
        </p:spPr>
      </p:pic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1D606EC-F99F-12BF-B74A-DD233D52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36" y="3676804"/>
            <a:ext cx="3429479" cy="10288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C87B6C-E838-34E7-4741-6FC597218FBA}"/>
              </a:ext>
            </a:extLst>
          </p:cNvPr>
          <p:cNvSpPr/>
          <p:nvPr/>
        </p:nvSpPr>
        <p:spPr>
          <a:xfrm>
            <a:off x="5177117" y="2568421"/>
            <a:ext cx="3529853" cy="82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동적 계획법을 통해 목표로 지정할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상태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가치 함수를 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000" dirty="0"/>
              <a:t>5</a:t>
            </a:r>
            <a:r>
              <a:rPr lang="ko-KR" altLang="en-US" sz="2000" dirty="0"/>
              <a:t>개의 랜덤 </a:t>
            </a:r>
            <a:r>
              <a:rPr lang="ko-KR" altLang="en-US" sz="2000" dirty="0" err="1"/>
              <a:t>시드로</a:t>
            </a:r>
            <a:r>
              <a:rPr lang="ko-KR" altLang="en-US" sz="2000" dirty="0"/>
              <a:t> 몬테카를로 예측 실행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0C92E97-5FEA-6D74-6227-AE94D7722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71157"/>
            <a:ext cx="6849431" cy="1790950"/>
          </a:xfrm>
          <a:prstGeom prst="rect">
            <a:avLst/>
          </a:prstGeom>
        </p:spPr>
      </p:pic>
      <p:pic>
        <p:nvPicPr>
          <p:cNvPr id="8" name="그림 7" descr="텍스트, 패턴, 스티치, 낱말맞추기 퍼즐이(가) 표시된 사진&#10;&#10;자동 생성된 설명">
            <a:extLst>
              <a:ext uri="{FF2B5EF4-FFF2-40B4-BE49-F238E27FC236}">
                <a16:creationId xmlns:a16="http://schemas.microsoft.com/office/drawing/2014/main" id="{2072FE9B-2C41-040F-412C-1C75DDD6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007" y="1071157"/>
            <a:ext cx="1724246" cy="39344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B415B5-9140-EE89-2B5C-244FC9826BE7}"/>
              </a:ext>
            </a:extLst>
          </p:cNvPr>
          <p:cNvSpPr/>
          <p:nvPr/>
        </p:nvSpPr>
        <p:spPr>
          <a:xfrm>
            <a:off x="185236" y="2971801"/>
            <a:ext cx="4642258" cy="389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개의 랜덤 </a:t>
            </a:r>
            <a:r>
              <a:rPr lang="ko-KR" altLang="en-US" dirty="0" err="1">
                <a:solidFill>
                  <a:schemeClr val="tx1"/>
                </a:solidFill>
              </a:rPr>
              <a:t>시드를</a:t>
            </a:r>
            <a:r>
              <a:rPr lang="ko-KR" altLang="en-US" dirty="0">
                <a:solidFill>
                  <a:schemeClr val="tx1"/>
                </a:solidFill>
              </a:rPr>
              <a:t> 통해 몬테카를로 예측을 실행합니다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766</Words>
  <Application>Microsoft Office PowerPoint</Application>
  <PresentationFormat>화면 슬라이드 쇼(16:9)</PresentationFormat>
  <Paragraphs>119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Google Sans</vt:lpstr>
      <vt:lpstr>Google Sans Medium</vt:lpstr>
      <vt:lpstr>Arial</vt:lpstr>
      <vt:lpstr>맑은 고딕 Semilight</vt:lpstr>
      <vt:lpstr>Roboto Mono Light</vt:lpstr>
      <vt:lpstr>DevFest 2021</vt:lpstr>
      <vt:lpstr>강화학습 과제 5-1: 몬테카를로 예측</vt:lpstr>
      <vt:lpstr>과제 내용  1. 앞의 프로즌 레이크 예의 첫 방문 몬테카를로 예측코드 실행 분석  2. 모든 방문 몬테카를로 에측코드 실행 분석  부록1. 학생 MDP 예시 몬테카를로 예측코드 실행 분석</vt:lpstr>
      <vt:lpstr>몬테카를로 예측 코드</vt:lpstr>
      <vt:lpstr>decay_schedule 함수</vt:lpstr>
      <vt:lpstr>generate_trajectory 함수</vt:lpstr>
      <vt:lpstr>mc_prediction 함수</vt:lpstr>
      <vt:lpstr>전체코드 1: 환경 및 변수</vt:lpstr>
      <vt:lpstr>동적 계획법을 통한 상태-가치함수</vt:lpstr>
      <vt:lpstr>5개의 랜덤 시드로 몬테카를로 예측 실행</vt:lpstr>
      <vt:lpstr>첫 방문 몬테카를로 예측</vt:lpstr>
      <vt:lpstr>모든 방문 몬테카를로 예측</vt:lpstr>
      <vt:lpstr>첫 방문, 모든 방문 비교</vt:lpstr>
      <vt:lpstr>보기 쉬운 그래프로 파악</vt:lpstr>
      <vt:lpstr>학생 MDP 예시 몬테카를로 예측코드 실행 분석</vt:lpstr>
      <vt:lpstr>학생 MDP 환경 구현</vt:lpstr>
      <vt:lpstr>커스텀 학생 MDP 환경 구현</vt:lpstr>
      <vt:lpstr>일부 RLHelper 함수 수정</vt:lpstr>
      <vt:lpstr>일부 RLHelper 함수 수정</vt:lpstr>
      <vt:lpstr>실행코드1: 환경 생성</vt:lpstr>
      <vt:lpstr>실행코드2: 랜덤 정책 생성</vt:lpstr>
      <vt:lpstr>실행코드3: 동적계획법 실행</vt:lpstr>
      <vt:lpstr>실행코드4: 몬테카를로 예측</vt:lpstr>
      <vt:lpstr>실행코드5: 몬테카를로 예측 값 출력</vt:lpstr>
      <vt:lpstr>실행코드6: 상태-가치 값 그래프 출력</vt:lpstr>
      <vt:lpstr>총 정리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279</cp:revision>
  <dcterms:modified xsi:type="dcterms:W3CDTF">2023-10-03T11:24:28Z</dcterms:modified>
</cp:coreProperties>
</file>